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65" d="100"/>
          <a:sy n="65" d="100"/>
        </p:scale>
        <p:origin x="-1314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DE68-5F2A-4224-AFD4-59CB246E2F4B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9AD2F-92CD-45A8-AC10-D53AF6CE1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Последовательность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sz="1200" b="1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является арифметической прогрессией тогда и только тогда, когда любой ее член, начиная со второго, является средним арифметическим предшествующего и последующего членов,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9AD2F-92CD-45A8-AC10-D53AF6CE1D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F7A76A-77DC-4BF3-AD28-D9E4F293C0F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215370" cy="342902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 арифметическая</a:t>
            </a:r>
            <a:b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66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572008"/>
            <a:ext cx="3700466" cy="20002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 АВТОР: </a:t>
            </a:r>
            <a:r>
              <a:rPr lang="ru-RU" dirty="0" smtClean="0"/>
              <a:t>Старовойтова Наталья Александровна</a:t>
            </a:r>
          </a:p>
          <a:p>
            <a:pPr algn="ctr"/>
            <a:r>
              <a:rPr lang="ru-RU" sz="2000" i="1" dirty="0" smtClean="0"/>
              <a:t>кафедра </a:t>
            </a:r>
            <a:r>
              <a:rPr lang="ru-RU" sz="2000" i="1" dirty="0" err="1" smtClean="0"/>
              <a:t>довузовской</a:t>
            </a:r>
            <a:r>
              <a:rPr lang="ru-RU" sz="2000" i="1" dirty="0" smtClean="0"/>
              <a:t> подготовки и профориентации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642918"/>
            <a:ext cx="462398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3012" name="Picture 4" descr="Назад, в истори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1480"/>
            <a:ext cx="8929718" cy="193899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1"/>
                </a:solidFill>
              </a:rPr>
              <a:t>                      </a:t>
            </a:r>
            <a:r>
              <a:rPr lang="ru-RU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Арифметическая прогрессия</a:t>
            </a:r>
          </a:p>
          <a:p>
            <a:pPr algn="just"/>
            <a:r>
              <a:rPr lang="ru-RU" sz="2400" dirty="0" smtClean="0"/>
              <a:t> это числовая последовательность, каждый член которой, начиная со второго, равен предыдущему, сложенному с постоянным для этой последовательности числом </a:t>
            </a:r>
            <a:r>
              <a:rPr lang="en-US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</a:t>
            </a:r>
            <a:r>
              <a:rPr lang="ru-RU" sz="2400" i="1" dirty="0" smtClean="0"/>
              <a:t> </a:t>
            </a:r>
            <a:r>
              <a:rPr lang="ru-RU" sz="2400" dirty="0" smtClean="0"/>
              <a:t>. Число  </a:t>
            </a:r>
            <a:r>
              <a:rPr lang="ru-RU" sz="2400" i="1" dirty="0" err="1" smtClean="0">
                <a:solidFill>
                  <a:srgbClr val="FFC000"/>
                </a:solidFill>
              </a:rPr>
              <a:t>d</a:t>
            </a:r>
            <a:r>
              <a:rPr lang="ru-RU" sz="2400" dirty="0" smtClean="0"/>
              <a:t>  называется </a:t>
            </a:r>
            <a:r>
              <a:rPr lang="ru-RU" sz="2400" i="1" dirty="0" smtClean="0"/>
              <a:t>разностью прогрессии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747321"/>
          <a:ext cx="8501122" cy="3537796"/>
        </p:xfrm>
        <a:graphic>
          <a:graphicData uri="http://schemas.openxmlformats.org/drawingml/2006/table">
            <a:tbl>
              <a:tblPr/>
              <a:tblGrid>
                <a:gridCol w="4250561"/>
                <a:gridCol w="4250561"/>
              </a:tblGrid>
              <a:tr h="1366920">
                <a:tc>
                  <a:txBody>
                    <a:bodyPr/>
                    <a:lstStyle/>
                    <a:p>
                      <a:r>
                        <a:rPr lang="ru-RU" sz="1800" b="1" dirty="0"/>
                        <a:t>Определение арифметической </a:t>
                      </a:r>
                      <a:r>
                        <a:rPr lang="ru-RU" sz="1800" b="1" dirty="0" smtClean="0"/>
                        <a:t>прогрессии </a:t>
                      </a:r>
                    </a:p>
                    <a:p>
                      <a:r>
                        <a:rPr lang="ru-RU" sz="1800" b="1" dirty="0" smtClean="0"/>
                        <a:t>(рекуррентная</a:t>
                      </a:r>
                      <a:r>
                        <a:rPr lang="ru-RU" sz="1800" b="1" baseline="0" dirty="0" smtClean="0"/>
                        <a:t> формула</a:t>
                      </a:r>
                    </a:p>
                    <a:p>
                      <a:r>
                        <a:rPr lang="ru-RU" sz="1800" b="1" dirty="0" smtClean="0"/>
                        <a:t> арифметической прогрессии)</a:t>
                      </a:r>
                    </a:p>
                    <a:p>
                      <a:endParaRPr lang="ru-RU" sz="1700" dirty="0"/>
                    </a:p>
                  </a:txBody>
                  <a:tcPr marL="86468" marR="86468" marT="43234" marB="432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  <a:r>
                        <a:rPr lang="en-US" sz="2800" b="1" baseline="-25000" dirty="0"/>
                        <a:t>n+1</a:t>
                      </a:r>
                      <a:r>
                        <a:rPr lang="en-US" sz="2800" b="1" dirty="0"/>
                        <a:t> = a</a:t>
                      </a:r>
                      <a:r>
                        <a:rPr lang="en-US" sz="2800" b="1" baseline="-25000" dirty="0"/>
                        <a:t>n</a:t>
                      </a:r>
                      <a:r>
                        <a:rPr lang="en-US" sz="2800" b="1" dirty="0"/>
                        <a:t> + </a:t>
                      </a:r>
                      <a:r>
                        <a:rPr lang="en-US" sz="2800" b="1" dirty="0" smtClean="0"/>
                        <a:t>d </a:t>
                      </a:r>
                      <a:endParaRPr lang="en-US" sz="2800" b="1" dirty="0" smtClean="0"/>
                    </a:p>
                  </a:txBody>
                  <a:tcPr marL="86468" marR="86468" marT="43234" marB="432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502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Разность арифметической прогрессии</a:t>
                      </a:r>
                      <a:endParaRPr lang="ru-RU" sz="2000" b="1" dirty="0"/>
                    </a:p>
                  </a:txBody>
                  <a:tcPr marL="86468" marR="86468" marT="43234" marB="432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 =  a</a:t>
                      </a:r>
                      <a:r>
                        <a:rPr lang="en-US" sz="2800" b="1" baseline="-25000" dirty="0" smtClean="0"/>
                        <a:t>n+1</a:t>
                      </a:r>
                      <a:r>
                        <a:rPr lang="en-US" sz="2800" b="1" dirty="0" smtClean="0"/>
                        <a:t> - a</a:t>
                      </a:r>
                      <a:r>
                        <a:rPr lang="en-US" sz="2800" b="1" baseline="-25000" dirty="0" smtClean="0"/>
                        <a:t>n</a:t>
                      </a:r>
                      <a:endParaRPr lang="en-US" sz="2800" dirty="0"/>
                    </a:p>
                  </a:txBody>
                  <a:tcPr marL="86468" marR="86468" marT="43234" marB="432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1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Формула n-го (общего)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члена  арифметической прогрессии</a:t>
                      </a:r>
                    </a:p>
                    <a:p>
                      <a:endParaRPr lang="ru-RU" sz="1700" dirty="0"/>
                    </a:p>
                  </a:txBody>
                  <a:tcPr marL="86468" marR="86468" marT="43234" marB="432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   a</a:t>
                      </a:r>
                      <a:r>
                        <a:rPr lang="pt-BR" sz="2800" b="1" i="1" baseline="-25000" dirty="0" smtClean="0"/>
                        <a:t>n</a:t>
                      </a:r>
                      <a:r>
                        <a:rPr lang="pt-BR" sz="2800" b="1" i="1" baseline="-25000" dirty="0" smtClean="0"/>
                        <a:t> </a:t>
                      </a:r>
                      <a:r>
                        <a:rPr lang="pt-BR" sz="2800" b="1" i="1" dirty="0" smtClean="0"/>
                        <a:t>= a</a:t>
                      </a:r>
                      <a:r>
                        <a:rPr lang="pt-BR" sz="2800" b="1" i="1" baseline="-25000" dirty="0" smtClean="0"/>
                        <a:t>1</a:t>
                      </a:r>
                      <a:r>
                        <a:rPr lang="pt-BR" sz="2800" b="1" i="1" dirty="0" smtClean="0"/>
                        <a:t>+ d · (n - 1)</a:t>
                      </a:r>
                      <a:endParaRPr lang="pt-BR" sz="2800" dirty="0" smtClean="0"/>
                    </a:p>
                    <a:p>
                      <a:pPr algn="ctr"/>
                      <a:r>
                        <a:rPr lang="pt-BR" sz="2800" b="1" i="1" dirty="0" smtClean="0"/>
                        <a:t>    </a:t>
                      </a:r>
                      <a:endParaRPr lang="ru-RU" sz="2800" dirty="0"/>
                    </a:p>
                  </a:txBody>
                  <a:tcPr marL="86468" marR="86468" marT="43234" marB="432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-369332"/>
            <a:ext cx="36455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857232"/>
            <a:ext cx="8572560" cy="563231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СВОЙСТВА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b="1" i="1" dirty="0" smtClean="0">
                <a:solidFill>
                  <a:schemeClr val="tx1"/>
                </a:solidFill>
              </a:rPr>
              <a:t>арифметической прогрессии 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Если </a:t>
            </a:r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положительное </a:t>
            </a:r>
            <a:r>
              <a:rPr lang="ru-RU" sz="2400" dirty="0" smtClean="0">
                <a:solidFill>
                  <a:schemeClr val="bg1"/>
                </a:solidFill>
              </a:rPr>
              <a:t>число,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то прогрессия является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возрастающей</a:t>
            </a:r>
            <a:r>
              <a:rPr lang="ru-RU" sz="2400" dirty="0" smtClean="0">
                <a:solidFill>
                  <a:schemeClr val="bg1"/>
                </a:solidFill>
              </a:rPr>
              <a:t>;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если </a:t>
            </a:r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отрицательное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число,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то прогрессия является</a:t>
            </a:r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убывающей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если </a:t>
            </a:r>
            <a:r>
              <a:rPr lang="en-US" sz="2400" dirty="0" smtClean="0">
                <a:solidFill>
                  <a:schemeClr val="tx1"/>
                </a:solidFill>
              </a:rPr>
              <a:t>d </a:t>
            </a:r>
            <a:r>
              <a:rPr lang="ru-RU" sz="2400" dirty="0" smtClean="0">
                <a:solidFill>
                  <a:schemeClr val="bg1"/>
                </a:solidFill>
              </a:rPr>
              <a:t>равна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нулю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то прогрессия является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постоянной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</a:t>
            </a:r>
          </a:p>
        </p:txBody>
      </p:sp>
      <p:pic>
        <p:nvPicPr>
          <p:cNvPr id="7170" name="Picture 2" descr="http://fizmat.by/pic/MATH/page166/im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783352"/>
            <a:ext cx="3000396" cy="931532"/>
          </a:xfrm>
          <a:prstGeom prst="rect">
            <a:avLst/>
          </a:prstGeom>
          <a:noFill/>
        </p:spPr>
      </p:pic>
      <p:pic>
        <p:nvPicPr>
          <p:cNvPr id="7172" name="Picture 4" descr="http://fizmat.by/pic/MATH/page166/im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3857628"/>
            <a:ext cx="3491020" cy="7143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71488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Характеристическое свойство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4643446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Сумма членов,</a:t>
            </a:r>
          </a:p>
          <a:p>
            <a:pPr algn="ctr"/>
            <a:r>
              <a:rPr lang="ru-RU" b="1" dirty="0" smtClean="0"/>
              <a:t>равноудаленных от концов прогрессии, </a:t>
            </a:r>
          </a:p>
          <a:p>
            <a:pPr algn="ctr"/>
            <a:r>
              <a:rPr lang="ru-RU" b="1" dirty="0" smtClean="0"/>
              <a:t>есть величина </a:t>
            </a:r>
            <a:r>
              <a:rPr lang="ru-RU" b="1" dirty="0" smtClean="0">
                <a:solidFill>
                  <a:schemeClr val="bg1"/>
                </a:solidFill>
              </a:rPr>
              <a:t>постоянная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000109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Сумма 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</a:rPr>
              <a:t>n-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первых членов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   арифметической прогрессии равна:</a:t>
            </a:r>
          </a:p>
          <a:p>
            <a:pPr algn="just"/>
            <a:endParaRPr lang="ru-RU" sz="2400" dirty="0" smtClean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708150" y="2000250"/>
          <a:ext cx="6145213" cy="1214438"/>
        </p:xfrm>
        <a:graphic>
          <a:graphicData uri="http://schemas.openxmlformats.org/presentationml/2006/ole">
            <p:oleObj spid="_x0000_s6151" name="Equation" r:id="rId3" imgW="2120760" imgH="41904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5720" y="3357562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</a:rPr>
              <a:t>Пример: </a:t>
            </a:r>
            <a:r>
              <a:rPr lang="ru-RU" sz="2400" i="1" dirty="0" smtClean="0">
                <a:solidFill>
                  <a:schemeClr val="accent2"/>
                </a:solidFill>
              </a:rPr>
              <a:t>Найти сумму первых ста нечетных чисел.</a:t>
            </a:r>
          </a:p>
          <a:p>
            <a:r>
              <a:rPr lang="ru-RU" sz="2400" dirty="0" smtClean="0"/>
              <a:t>Применим последнюю формулу, здесь  </a:t>
            </a:r>
            <a:endParaRPr lang="ru-RU" sz="2400" dirty="0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285852" y="4572008"/>
          <a:ext cx="5518150" cy="1620838"/>
        </p:xfrm>
        <a:graphic>
          <a:graphicData uri="http://schemas.openxmlformats.org/presentationml/2006/ole">
            <p:oleObj spid="_x0000_s6161" name="Equation" r:id="rId4" imgW="2247840" imgH="66024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429124" y="1000108"/>
          <a:ext cx="4143404" cy="564473"/>
        </p:xfrm>
        <a:graphic>
          <a:graphicData uri="http://schemas.openxmlformats.org/presentationml/2006/ole">
            <p:oleObj spid="_x0000_s6162" name="Equation" r:id="rId5" imgW="14983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64291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</a:rPr>
              <a:t>Назначение модемов.</a:t>
            </a:r>
            <a:endParaRPr lang="ru-RU" sz="2400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9698" name="Picture 2" descr="http://ppt4web.ru/images/5552/81857/640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144000" cy="6286520"/>
          </a:xfrm>
          <a:prstGeom prst="rect">
            <a:avLst/>
          </a:prstGeom>
          <a:noFill/>
        </p:spPr>
      </p:pic>
      <p:pic>
        <p:nvPicPr>
          <p:cNvPr id="7" name="Picture 2" descr="http://ppt4web.ru/images/5552/81857/640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0752"/>
            <a:ext cx="9144000" cy="6447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01122" cy="1071570"/>
          </a:xfr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Арифметическая прогрессия</a:t>
            </a:r>
            <a:r>
              <a:rPr lang="en-US" sz="2800" b="1" dirty="0" smtClean="0">
                <a:solidFill>
                  <a:schemeClr val="bg1"/>
                </a:solidFill>
              </a:rPr>
              <a:t>  ― </a:t>
            </a:r>
            <a:r>
              <a:rPr lang="ru-RU" sz="2800" b="1" dirty="0" smtClean="0">
                <a:solidFill>
                  <a:schemeClr val="bg1"/>
                </a:solidFill>
              </a:rPr>
              <a:t>линейная функция на множестве натуральных чисел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4282" y="2143116"/>
          <a:ext cx="8564622" cy="928694"/>
        </p:xfrm>
        <a:graphic>
          <a:graphicData uri="http://schemas.openxmlformats.org/presentationml/2006/ole">
            <p:oleObj spid="_x0000_s25602" name="Equation" r:id="rId3" imgW="2108160" imgH="2286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313" y="3305175"/>
          <a:ext cx="8715375" cy="1603375"/>
        </p:xfrm>
        <a:graphic>
          <a:graphicData uri="http://schemas.openxmlformats.org/presentationml/2006/ole">
            <p:oleObj spid="_x0000_s25603" name="Equation" r:id="rId4" imgW="17906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Интересные факт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6"/>
            <a:ext cx="9144000" cy="6357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92909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ЗА ВНИМАНИЕ!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033A31D-E6C9-45C4-A017-D08D0A133C9C}"/>
</file>

<file path=customXml/itemProps2.xml><?xml version="1.0" encoding="utf-8"?>
<ds:datastoreItem xmlns:ds="http://schemas.openxmlformats.org/officeDocument/2006/customXml" ds:itemID="{53A9490A-D801-44A5-8BBC-4D2745B26AE5}"/>
</file>

<file path=customXml/itemProps3.xml><?xml version="1.0" encoding="utf-8"?>
<ds:datastoreItem xmlns:ds="http://schemas.openxmlformats.org/officeDocument/2006/customXml" ds:itemID="{5B2928B7-86F4-4064-8848-5C110D5E78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132</Words>
  <Application>Microsoft Office PowerPoint</Application>
  <PresentationFormat>Экран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Городская</vt:lpstr>
      <vt:lpstr>Equation</vt:lpstr>
      <vt:lpstr>MathType 6.0 Equation</vt:lpstr>
      <vt:lpstr>ПРОГРЕССИЯ арифметическая </vt:lpstr>
      <vt:lpstr>Слайд 2</vt:lpstr>
      <vt:lpstr>Слайд 3</vt:lpstr>
      <vt:lpstr>Слайд 4</vt:lpstr>
      <vt:lpstr>Слайд 5</vt:lpstr>
      <vt:lpstr>Слайд 6</vt:lpstr>
      <vt:lpstr>Арифметическая прогрессия  ― линейная функция на множестве натуральных чисел 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65</cp:revision>
  <dcterms:created xsi:type="dcterms:W3CDTF">2013-05-21T14:02:01Z</dcterms:created>
  <dcterms:modified xsi:type="dcterms:W3CDTF">2014-02-25T21:19:40Z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